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59" r:id="rId3"/>
    <p:sldId id="368" r:id="rId4"/>
    <p:sldId id="369" r:id="rId5"/>
    <p:sldId id="375" r:id="rId6"/>
    <p:sldId id="370" r:id="rId7"/>
    <p:sldId id="371" r:id="rId8"/>
    <p:sldId id="376" r:id="rId9"/>
    <p:sldId id="270" r:id="rId10"/>
    <p:sldId id="273" r:id="rId11"/>
    <p:sldId id="275" r:id="rId12"/>
    <p:sldId id="343" r:id="rId13"/>
    <p:sldId id="283" r:id="rId14"/>
    <p:sldId id="277" r:id="rId15"/>
    <p:sldId id="278" r:id="rId16"/>
    <p:sldId id="279" r:id="rId17"/>
    <p:sldId id="372" r:id="rId18"/>
    <p:sldId id="281" r:id="rId19"/>
    <p:sldId id="286" r:id="rId20"/>
    <p:sldId id="374" r:id="rId21"/>
    <p:sldId id="287" r:id="rId22"/>
    <p:sldId id="268" r:id="rId23"/>
    <p:sldId id="276" r:id="rId24"/>
    <p:sldId id="373" r:id="rId25"/>
    <p:sldId id="344" r:id="rId26"/>
    <p:sldId id="257" r:id="rId27"/>
    <p:sldId id="342" r:id="rId28"/>
    <p:sldId id="377" r:id="rId29"/>
    <p:sldId id="341" r:id="rId30"/>
    <p:sldId id="36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DF3A872-727E-4C5B-8C5F-EF53609D2AEB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7837"/>
            <a:ext cx="7488832" cy="1178915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/>
              <a:t>СЕРЦЕВО-СУДИННА </a:t>
            </a:r>
            <a:r>
              <a:rPr lang="uk-UA" sz="4800" b="1" dirty="0" smtClean="0"/>
              <a:t>СИСТЕМА</a:t>
            </a:r>
            <a:endParaRPr lang="ru-RU" sz="4800" dirty="0"/>
          </a:p>
        </p:txBody>
      </p:sp>
      <p:pic>
        <p:nvPicPr>
          <p:cNvPr id="3074" name="Picture 2" descr="ÐÐ°ÑÑÐ¸Ð½ÐºÐ¸ Ð¿Ð¾ Ð·Ð°Ð¿ÑÐ¾ÑÑ Ð²ÐµÐ½Ð¾Ð·Ð½Ð°Ñ ÑÐ¸ÑÑÐµÐ¼Ð° ÑÐµÐ»Ð¾Ð²ÐµÐºÐ°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6752"/>
            <a:ext cx="453650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65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04664"/>
            <a:ext cx="9115982" cy="6811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Права половина </a:t>
            </a:r>
            <a:r>
              <a:rPr lang="ru-RU" sz="4000" dirty="0" err="1"/>
              <a:t>серця</a:t>
            </a:r>
            <a:r>
              <a:rPr lang="ru-RU" sz="4000" dirty="0"/>
              <a:t>, вид </a:t>
            </a:r>
            <a:r>
              <a:rPr lang="ru-RU" sz="4000" dirty="0" err="1"/>
              <a:t>зсередини</a:t>
            </a:r>
            <a:r>
              <a:rPr lang="ru-RU" sz="4000" dirty="0"/>
              <a:t>:</a:t>
            </a:r>
          </a:p>
        </p:txBody>
      </p:sp>
      <p:pic>
        <p:nvPicPr>
          <p:cNvPr id="18434" name="Picture 2" descr="ÐÐ°ÑÑÐ¸Ð½ÐºÐ¸ Ð¿Ð¾ Ð·Ð°Ð¿ÑÐ¾ÑÑ Ð²ÐµÐ½Ñ ÑÐµÑÐ´ÑÐ° Ð°Ð½Ð°ÑÐ¾Ð¼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85850"/>
            <a:ext cx="607695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91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628800"/>
            <a:ext cx="3059832" cy="1600200"/>
          </a:xfrm>
        </p:spPr>
        <p:txBody>
          <a:bodyPr>
            <a:noAutofit/>
          </a:bodyPr>
          <a:lstStyle/>
          <a:p>
            <a:r>
              <a:rPr lang="ru-RU" sz="3200" dirty="0" err="1"/>
              <a:t>Ліва</a:t>
            </a:r>
            <a:r>
              <a:rPr lang="ru-RU" sz="3200" dirty="0"/>
              <a:t> половина </a:t>
            </a:r>
            <a:r>
              <a:rPr lang="ru-RU" sz="3200" dirty="0" err="1"/>
              <a:t>серця</a:t>
            </a:r>
            <a:r>
              <a:rPr lang="ru-RU" sz="3200" dirty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(</a:t>
            </a:r>
            <a:r>
              <a:rPr lang="ru-RU" sz="3200" dirty="0"/>
              <a:t>А - </a:t>
            </a:r>
            <a:r>
              <a:rPr lang="ru-RU" sz="3200" dirty="0" err="1"/>
              <a:t>передсердя</a:t>
            </a:r>
            <a:r>
              <a:rPr lang="ru-RU" sz="3200" dirty="0"/>
              <a:t> і </a:t>
            </a:r>
            <a:r>
              <a:rPr lang="ru-RU" sz="3200" dirty="0" err="1"/>
              <a:t>шлуночок</a:t>
            </a:r>
            <a:r>
              <a:rPr lang="ru-RU" sz="3200" dirty="0"/>
              <a:t>,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Б </a:t>
            </a:r>
            <a:r>
              <a:rPr lang="ru-RU" sz="3200" dirty="0"/>
              <a:t>- </a:t>
            </a:r>
            <a:r>
              <a:rPr lang="ru-RU" sz="3200" dirty="0" err="1"/>
              <a:t>шлуночок</a:t>
            </a:r>
            <a:r>
              <a:rPr lang="ru-RU" sz="3200" dirty="0"/>
              <a:t>):</a:t>
            </a:r>
          </a:p>
        </p:txBody>
      </p:sp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521" y="404664"/>
            <a:ext cx="5838825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86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" y="404664"/>
            <a:ext cx="9140357" cy="643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1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3564" y="2060848"/>
            <a:ext cx="3641725" cy="1039812"/>
          </a:xfrm>
        </p:spPr>
        <p:txBody>
          <a:bodyPr>
            <a:noAutofit/>
          </a:bodyPr>
          <a:lstStyle/>
          <a:p>
            <a:r>
              <a:rPr lang="ru-RU" sz="3200" dirty="0"/>
              <a:t>Рух </a:t>
            </a:r>
            <a:r>
              <a:rPr lang="ru-RU" sz="3200" dirty="0" err="1"/>
              <a:t>крові</a:t>
            </a:r>
            <a:r>
              <a:rPr lang="ru-RU" sz="3200" dirty="0"/>
              <a:t> в </a:t>
            </a:r>
            <a:r>
              <a:rPr lang="ru-RU" sz="3200" dirty="0" err="1"/>
              <a:t>серце</a:t>
            </a:r>
            <a:r>
              <a:rPr lang="ru-RU" sz="3200" dirty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(</a:t>
            </a:r>
            <a:r>
              <a:rPr lang="ru-RU" sz="3200" dirty="0"/>
              <a:t>А - </a:t>
            </a:r>
            <a:r>
              <a:rPr lang="ru-RU" sz="3200" dirty="0" err="1"/>
              <a:t>ліва</a:t>
            </a:r>
            <a:r>
              <a:rPr lang="ru-RU" sz="3200" dirty="0"/>
              <a:t> половина </a:t>
            </a:r>
            <a:r>
              <a:rPr lang="ru-RU" sz="3200" dirty="0" err="1"/>
              <a:t>серця</a:t>
            </a:r>
            <a:r>
              <a:rPr lang="ru-RU" sz="3200" dirty="0"/>
              <a:t>,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Б </a:t>
            </a:r>
            <a:r>
              <a:rPr lang="ru-RU" sz="3200" dirty="0"/>
              <a:t>- права половина </a:t>
            </a:r>
            <a:r>
              <a:rPr lang="ru-RU" sz="3200" dirty="0" err="1"/>
              <a:t>серця</a:t>
            </a:r>
            <a:r>
              <a:rPr lang="ru-RU" sz="3200" dirty="0"/>
              <a:t>) (схема):</a:t>
            </a:r>
          </a:p>
        </p:txBody>
      </p:sp>
      <p:pic>
        <p:nvPicPr>
          <p:cNvPr id="27650" name="Picture 2" descr="http://vmede.org/sait/content/Anatomija_bili4_t2/10_files/mb4_28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000" y="404664"/>
            <a:ext cx="5048250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45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348880"/>
            <a:ext cx="3168352" cy="729034"/>
          </a:xfrm>
        </p:spPr>
        <p:txBody>
          <a:bodyPr>
            <a:noAutofit/>
          </a:bodyPr>
          <a:lstStyle/>
          <a:p>
            <a:r>
              <a:rPr lang="ru-RU" sz="2400" b="1" dirty="0" err="1"/>
              <a:t>Клапани</a:t>
            </a:r>
            <a:r>
              <a:rPr lang="ru-RU" sz="2400" b="1" dirty="0"/>
              <a:t> </a:t>
            </a:r>
            <a:r>
              <a:rPr lang="ru-RU" sz="2400" b="1" dirty="0" err="1"/>
              <a:t>серця</a:t>
            </a:r>
            <a:r>
              <a:rPr lang="ru-RU" sz="2400" b="1" dirty="0"/>
              <a:t>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(</a:t>
            </a:r>
            <a:r>
              <a:rPr lang="ru-RU" sz="2400" b="1" dirty="0"/>
              <a:t>А - </a:t>
            </a:r>
            <a:r>
              <a:rPr lang="ru-RU" sz="2400" b="1" dirty="0" err="1"/>
              <a:t>правий</a:t>
            </a:r>
            <a:r>
              <a:rPr lang="ru-RU" sz="2400" b="1" dirty="0"/>
              <a:t> </a:t>
            </a:r>
            <a:r>
              <a:rPr lang="ru-RU" sz="2400" b="1" dirty="0" err="1"/>
              <a:t>атріовентрикулярний</a:t>
            </a:r>
            <a:r>
              <a:rPr lang="ru-RU" sz="2400" b="1" dirty="0"/>
              <a:t> клапан,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Б </a:t>
            </a:r>
            <a:r>
              <a:rPr lang="ru-RU" sz="2400" b="1" dirty="0"/>
              <a:t>- </a:t>
            </a:r>
            <a:r>
              <a:rPr lang="ru-RU" sz="2400" b="1" dirty="0" err="1"/>
              <a:t>лівий</a:t>
            </a:r>
            <a:r>
              <a:rPr lang="ru-RU" sz="2400" b="1" dirty="0"/>
              <a:t> </a:t>
            </a:r>
            <a:r>
              <a:rPr lang="ru-RU" sz="2400" b="1" dirty="0" err="1"/>
              <a:t>атріовентрикулярний</a:t>
            </a:r>
            <a:r>
              <a:rPr lang="ru-RU" sz="2400" b="1" dirty="0"/>
              <a:t> клапан):</a:t>
            </a:r>
            <a:endParaRPr lang="ru-RU" sz="2400" dirty="0"/>
          </a:p>
        </p:txBody>
      </p:sp>
      <p:pic>
        <p:nvPicPr>
          <p:cNvPr id="21506" name="Picture 2" descr="http://vmede.org/sait/content/Anatomija_bili4_t2/10_files/mb4_31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4665"/>
            <a:ext cx="5580112" cy="645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Ð°ÑÑÐ¸Ð½ÐºÐ¸ Ð¿Ð¾ Ð·Ð°Ð¿ÑÐ¾ÑÑ ÑÐµÑÐ´ÑÐµ Ð²Ð½ÐµÑÐ½ÐµÐµ ÑÑÑÐ¾ÐµÐ½Ð¸Ðµ Ð°Ð½Ð°ÑÐ¾Ð¼Ð¸Ñ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316835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8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3198652" cy="1600200"/>
          </a:xfrm>
        </p:spPr>
        <p:txBody>
          <a:bodyPr>
            <a:noAutofit/>
          </a:bodyPr>
          <a:lstStyle/>
          <a:p>
            <a:r>
              <a:rPr lang="ru-RU" sz="4000" dirty="0" err="1"/>
              <a:t>Клапани</a:t>
            </a:r>
            <a:r>
              <a:rPr lang="ru-RU" sz="4000" dirty="0"/>
              <a:t> </a:t>
            </a:r>
            <a:r>
              <a:rPr lang="ru-RU" sz="4000" dirty="0" err="1"/>
              <a:t>легеневого</a:t>
            </a:r>
            <a:r>
              <a:rPr lang="ru-RU" sz="4000" dirty="0"/>
              <a:t> </a:t>
            </a:r>
            <a:r>
              <a:rPr lang="ru-RU" sz="4000" dirty="0" err="1"/>
              <a:t>стовбура</a:t>
            </a:r>
            <a:r>
              <a:rPr lang="ru-RU" sz="4000" dirty="0"/>
              <a:t> (А) і </a:t>
            </a:r>
            <a:r>
              <a:rPr lang="ru-RU" sz="4000" dirty="0" err="1"/>
              <a:t>аорти</a:t>
            </a:r>
            <a:r>
              <a:rPr lang="ru-RU" sz="4000" dirty="0"/>
              <a:t> (Б):</a:t>
            </a:r>
          </a:p>
        </p:txBody>
      </p:sp>
      <p:pic>
        <p:nvPicPr>
          <p:cNvPr id="22530" name="Picture 2" descr="http://vmede.org/sait/content/Anatomija_bili4_t2/10_files/mb4_13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6672"/>
            <a:ext cx="5292080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50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504" y="333375"/>
            <a:ext cx="3600400" cy="2447553"/>
          </a:xfrm>
        </p:spPr>
        <p:txBody>
          <a:bodyPr>
            <a:normAutofit/>
          </a:bodyPr>
          <a:lstStyle/>
          <a:p>
            <a:r>
              <a:rPr lang="ru-RU" sz="2000" dirty="0" err="1"/>
              <a:t>Клапани</a:t>
            </a:r>
            <a:r>
              <a:rPr lang="ru-RU" sz="2000" dirty="0"/>
              <a:t> </a:t>
            </a:r>
            <a:r>
              <a:rPr lang="ru-RU" sz="2000" dirty="0" err="1"/>
              <a:t>серця</a:t>
            </a:r>
            <a:r>
              <a:rPr lang="ru-RU" sz="2000" dirty="0"/>
              <a:t>, вид </a:t>
            </a:r>
            <a:r>
              <a:rPr lang="ru-RU" sz="2000" dirty="0" err="1"/>
              <a:t>зверху</a:t>
            </a:r>
            <a:r>
              <a:rPr lang="ru-RU" sz="2000" dirty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(</a:t>
            </a:r>
            <a:r>
              <a:rPr lang="ru-RU" sz="2000" dirty="0"/>
              <a:t>А - </a:t>
            </a:r>
            <a:r>
              <a:rPr lang="ru-RU" sz="2000" dirty="0" err="1"/>
              <a:t>клапани</a:t>
            </a:r>
            <a:r>
              <a:rPr lang="ru-RU" sz="2000" dirty="0"/>
              <a:t> </a:t>
            </a:r>
            <a:r>
              <a:rPr lang="ru-RU" sz="2000" dirty="0" err="1"/>
              <a:t>аорти</a:t>
            </a:r>
            <a:r>
              <a:rPr lang="ru-RU" sz="2000" dirty="0"/>
              <a:t> та </a:t>
            </a:r>
            <a:r>
              <a:rPr lang="ru-RU" sz="2000" dirty="0" err="1"/>
              <a:t>легеневого</a:t>
            </a:r>
            <a:r>
              <a:rPr lang="ru-RU" sz="2000" dirty="0"/>
              <a:t> </a:t>
            </a:r>
            <a:r>
              <a:rPr lang="ru-RU" sz="2000" dirty="0" err="1" smtClean="0"/>
              <a:t>стовбуру</a:t>
            </a:r>
            <a:r>
              <a:rPr lang="ru-RU" sz="2000" dirty="0" smtClean="0"/>
              <a:t> </a:t>
            </a:r>
            <a:r>
              <a:rPr lang="ru-RU" sz="2000" dirty="0" err="1" smtClean="0"/>
              <a:t>закриті</a:t>
            </a:r>
            <a:r>
              <a:rPr lang="ru-RU" sz="2000" dirty="0"/>
              <a:t>, </a:t>
            </a:r>
            <a:r>
              <a:rPr lang="ru-RU" sz="2000" dirty="0" err="1" smtClean="0"/>
              <a:t>атріовентрикулярні</a:t>
            </a:r>
            <a:r>
              <a:rPr lang="ru-RU" sz="2000" dirty="0" smtClean="0"/>
              <a:t> </a:t>
            </a:r>
            <a:r>
              <a:rPr lang="ru-RU" sz="2000" dirty="0"/>
              <a:t>- </a:t>
            </a:r>
            <a:r>
              <a:rPr lang="ru-RU" sz="2000" dirty="0" err="1"/>
              <a:t>відкриті</a:t>
            </a:r>
            <a:r>
              <a:rPr lang="ru-RU" sz="2000" dirty="0"/>
              <a:t>, Б - </a:t>
            </a:r>
            <a:r>
              <a:rPr lang="ru-RU" sz="2000" dirty="0" err="1"/>
              <a:t>клапани</a:t>
            </a:r>
            <a:r>
              <a:rPr lang="ru-RU" sz="2000" dirty="0"/>
              <a:t> </a:t>
            </a:r>
            <a:r>
              <a:rPr lang="ru-RU" sz="2000" dirty="0" err="1"/>
              <a:t>аорти</a:t>
            </a:r>
            <a:r>
              <a:rPr lang="ru-RU" sz="2000" dirty="0"/>
              <a:t> та </a:t>
            </a:r>
            <a:r>
              <a:rPr lang="ru-RU" sz="2000" dirty="0" err="1"/>
              <a:t>легеневого</a:t>
            </a:r>
            <a:r>
              <a:rPr lang="ru-RU" sz="2000" dirty="0"/>
              <a:t> </a:t>
            </a:r>
            <a:r>
              <a:rPr lang="ru-RU" sz="2000" dirty="0" err="1" smtClean="0"/>
              <a:t>стовбуру</a:t>
            </a:r>
            <a:r>
              <a:rPr lang="ru-RU" sz="2000" dirty="0" smtClean="0"/>
              <a:t> </a:t>
            </a:r>
            <a:r>
              <a:rPr lang="ru-RU" sz="2000" dirty="0" err="1"/>
              <a:t>відкриті</a:t>
            </a:r>
            <a:r>
              <a:rPr lang="ru-RU" sz="2000" dirty="0"/>
              <a:t>, </a:t>
            </a:r>
            <a:r>
              <a:rPr lang="ru-RU" sz="2000" dirty="0" err="1" smtClean="0"/>
              <a:t>атріовентрикулярні</a:t>
            </a:r>
            <a:r>
              <a:rPr lang="ru-RU" sz="2000" dirty="0" smtClean="0"/>
              <a:t> </a:t>
            </a:r>
            <a:r>
              <a:rPr lang="ru-RU" sz="2000" dirty="0"/>
              <a:t>- </a:t>
            </a:r>
            <a:r>
              <a:rPr lang="ru-RU" sz="2000" dirty="0" err="1"/>
              <a:t>закриті</a:t>
            </a:r>
            <a:r>
              <a:rPr lang="ru-RU" sz="2000" dirty="0"/>
              <a:t>):</a:t>
            </a:r>
          </a:p>
        </p:txBody>
      </p:sp>
      <p:pic>
        <p:nvPicPr>
          <p:cNvPr id="23554" name="Picture 2" descr="http://vmede.org/sait/content/Anatomija_bili4_t2/10_files/mb4_34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4664"/>
            <a:ext cx="5364088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89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8767" y="476672"/>
            <a:ext cx="6781800" cy="60005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Будова стінки серця</a:t>
            </a:r>
            <a:endParaRPr lang="ru-RU" dirty="0"/>
          </a:p>
        </p:txBody>
      </p:sp>
      <p:pic>
        <p:nvPicPr>
          <p:cNvPr id="13314" name="Picture 2" descr="ÐÐ°ÑÑÐ¸Ð½ÐºÐ¸ Ð¿Ð¾ Ð·Ð°Ð¿ÑÐ¾ÑÑ ÑÐµÑÐ´ÑÐµ Ð²Ð½ÑÑÑÐµÐ½Ð½ÐµÐµ ÑÑÑÐ¾ÐµÐ½Ð¸Ðµ Ð°Ð½Ð°ÑÐ¾Ð¼Ð¸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43002"/>
            <a:ext cx="4156118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2" y="3703676"/>
            <a:ext cx="4499992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667" y="1484782"/>
            <a:ext cx="4572000" cy="528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3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3911084" cy="103942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/>
              <a:t>М'язова</a:t>
            </a:r>
            <a:r>
              <a:rPr lang="ru-RU" sz="2400" b="1" dirty="0"/>
              <a:t> </a:t>
            </a:r>
            <a:r>
              <a:rPr lang="ru-RU" sz="2400" b="1" dirty="0" err="1"/>
              <a:t>оболонка</a:t>
            </a:r>
            <a:r>
              <a:rPr lang="ru-RU" sz="2400" b="1" dirty="0"/>
              <a:t> (</a:t>
            </a:r>
            <a:r>
              <a:rPr lang="ru-RU" sz="2400" b="1" dirty="0" err="1"/>
              <a:t>міокард</a:t>
            </a:r>
            <a:r>
              <a:rPr lang="ru-RU" sz="2400" b="1" dirty="0"/>
              <a:t>) </a:t>
            </a:r>
            <a:r>
              <a:rPr lang="ru-RU" sz="2400" b="1" dirty="0" err="1"/>
              <a:t>серця</a:t>
            </a:r>
            <a:r>
              <a:rPr lang="ru-RU" sz="2400" b="1" dirty="0"/>
              <a:t>, вид </a:t>
            </a:r>
            <a:r>
              <a:rPr lang="ru-RU" sz="2400" b="1" dirty="0" err="1"/>
              <a:t>спереду</a:t>
            </a:r>
            <a:r>
              <a:rPr lang="ru-RU" sz="2400" b="1" dirty="0"/>
              <a:t>:</a:t>
            </a:r>
          </a:p>
        </p:txBody>
      </p:sp>
      <p:pic>
        <p:nvPicPr>
          <p:cNvPr id="25604" name="Picture 4" descr="http://vmede.org/sait/content/Anatomija_sapin_2/5_files/mb4_05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620" y="449288"/>
            <a:ext cx="483738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484784"/>
            <a:ext cx="39830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1 - </a:t>
            </a:r>
            <a:r>
              <a:rPr lang="ru-RU" sz="2000" b="1" dirty="0" err="1"/>
              <a:t>праві</a:t>
            </a:r>
            <a:r>
              <a:rPr lang="ru-RU" sz="2000" b="1" dirty="0"/>
              <a:t> </a:t>
            </a:r>
            <a:r>
              <a:rPr lang="ru-RU" sz="2000" b="1" dirty="0" err="1"/>
              <a:t>легеневі</a:t>
            </a:r>
            <a:r>
              <a:rPr lang="ru-RU" sz="2000" b="1" dirty="0"/>
              <a:t> </a:t>
            </a:r>
            <a:r>
              <a:rPr lang="ru-RU" sz="2000" b="1" dirty="0" err="1"/>
              <a:t>вени</a:t>
            </a:r>
            <a:r>
              <a:rPr lang="ru-RU" sz="2000" b="1" dirty="0"/>
              <a:t>;</a:t>
            </a:r>
          </a:p>
          <a:p>
            <a:r>
              <a:rPr lang="ru-RU" sz="2000" b="1" dirty="0"/>
              <a:t>2 - </a:t>
            </a:r>
            <a:r>
              <a:rPr lang="ru-RU" sz="2000" b="1" dirty="0" err="1"/>
              <a:t>ліві</a:t>
            </a:r>
            <a:r>
              <a:rPr lang="ru-RU" sz="2000" b="1" dirty="0"/>
              <a:t> </a:t>
            </a:r>
            <a:r>
              <a:rPr lang="ru-RU" sz="2000" b="1" dirty="0" err="1"/>
              <a:t>легеневі</a:t>
            </a:r>
            <a:r>
              <a:rPr lang="ru-RU" sz="2000" b="1" dirty="0"/>
              <a:t> </a:t>
            </a:r>
            <a:r>
              <a:rPr lang="ru-RU" sz="2000" b="1" dirty="0" err="1"/>
              <a:t>вени</a:t>
            </a:r>
            <a:r>
              <a:rPr lang="ru-RU" sz="2000" b="1" dirty="0"/>
              <a:t>;</a:t>
            </a:r>
          </a:p>
          <a:p>
            <a:r>
              <a:rPr lang="ru-RU" sz="2000" b="1" dirty="0"/>
              <a:t>3 - </a:t>
            </a:r>
            <a:r>
              <a:rPr lang="ru-RU" sz="2000" b="1" dirty="0" err="1"/>
              <a:t>ліве</a:t>
            </a:r>
            <a:r>
              <a:rPr lang="ru-RU" sz="2000" b="1" dirty="0"/>
              <a:t> </a:t>
            </a:r>
            <a:r>
              <a:rPr lang="ru-RU" sz="2000" b="1" dirty="0" err="1"/>
              <a:t>вушко</a:t>
            </a:r>
            <a:r>
              <a:rPr lang="ru-RU" sz="2000" b="1" dirty="0"/>
              <a:t>;</a:t>
            </a:r>
          </a:p>
          <a:p>
            <a:r>
              <a:rPr lang="ru-RU" sz="2000" b="1" dirty="0"/>
              <a:t>4 - </a:t>
            </a:r>
            <a:r>
              <a:rPr lang="ru-RU" sz="2000" b="1" dirty="0" err="1"/>
              <a:t>круговий</a:t>
            </a:r>
            <a:r>
              <a:rPr lang="ru-RU" sz="2000" b="1" dirty="0"/>
              <a:t> шар;</a:t>
            </a:r>
          </a:p>
          <a:p>
            <a:r>
              <a:rPr lang="ru-RU" sz="2000" b="1" dirty="0"/>
              <a:t>5 - </a:t>
            </a:r>
            <a:r>
              <a:rPr lang="ru-RU" sz="2000" b="1" dirty="0" err="1"/>
              <a:t>поверховий</a:t>
            </a:r>
            <a:r>
              <a:rPr lang="ru-RU" sz="2000" b="1" dirty="0"/>
              <a:t> </a:t>
            </a:r>
            <a:r>
              <a:rPr lang="ru-RU" sz="2000" b="1" dirty="0" err="1"/>
              <a:t>поздовжній</a:t>
            </a:r>
            <a:r>
              <a:rPr lang="ru-RU" sz="2000" b="1" dirty="0"/>
              <a:t> шар;</a:t>
            </a:r>
          </a:p>
          <a:p>
            <a:r>
              <a:rPr lang="ru-RU" sz="2000" b="1" dirty="0"/>
              <a:t>6 - </a:t>
            </a:r>
            <a:r>
              <a:rPr lang="ru-RU" sz="2000" b="1" dirty="0" err="1"/>
              <a:t>глибокий</a:t>
            </a:r>
            <a:r>
              <a:rPr lang="ru-RU" sz="2000" b="1" dirty="0"/>
              <a:t> </a:t>
            </a:r>
            <a:r>
              <a:rPr lang="ru-RU" sz="2000" b="1" dirty="0" err="1"/>
              <a:t>поздовжній</a:t>
            </a:r>
            <a:r>
              <a:rPr lang="ru-RU" sz="2000" b="1" dirty="0"/>
              <a:t> шар;</a:t>
            </a:r>
          </a:p>
          <a:p>
            <a:r>
              <a:rPr lang="ru-RU" sz="2000" b="1" dirty="0"/>
              <a:t>7 - завиток </a:t>
            </a:r>
            <a:r>
              <a:rPr lang="ru-RU" sz="2000" b="1" dirty="0" err="1"/>
              <a:t>серця</a:t>
            </a:r>
            <a:r>
              <a:rPr lang="ru-RU" sz="2000" b="1" dirty="0"/>
              <a:t>;</a:t>
            </a:r>
          </a:p>
          <a:p>
            <a:r>
              <a:rPr lang="ru-RU" sz="2000" b="1" dirty="0"/>
              <a:t>8 - клапан </a:t>
            </a:r>
            <a:r>
              <a:rPr lang="ru-RU" sz="2000" b="1" dirty="0" err="1"/>
              <a:t>легеневого</a:t>
            </a:r>
            <a:r>
              <a:rPr lang="ru-RU" sz="2000" b="1" dirty="0"/>
              <a:t> </a:t>
            </a:r>
            <a:r>
              <a:rPr lang="ru-RU" sz="2000" b="1" dirty="0" err="1"/>
              <a:t>стовбура</a:t>
            </a:r>
            <a:r>
              <a:rPr lang="ru-RU" sz="2000" b="1" dirty="0"/>
              <a:t>;</a:t>
            </a:r>
          </a:p>
          <a:p>
            <a:r>
              <a:rPr lang="ru-RU" sz="2000" b="1" dirty="0"/>
              <a:t>9 - клапан </a:t>
            </a:r>
            <a:r>
              <a:rPr lang="ru-RU" sz="2000" b="1" dirty="0" err="1"/>
              <a:t>аорти</a:t>
            </a:r>
            <a:r>
              <a:rPr lang="ru-RU" sz="2000" b="1" dirty="0"/>
              <a:t>;</a:t>
            </a:r>
          </a:p>
          <a:p>
            <a:r>
              <a:rPr lang="ru-RU" sz="2000" b="1" dirty="0"/>
              <a:t>10 </a:t>
            </a:r>
            <a:r>
              <a:rPr lang="ru-RU" sz="2000" b="1" dirty="0" smtClean="0"/>
              <a:t>– </a:t>
            </a:r>
            <a:r>
              <a:rPr lang="ru-RU" sz="2000" b="1" dirty="0" err="1" smtClean="0"/>
              <a:t>верхня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порожниста</a:t>
            </a:r>
            <a:r>
              <a:rPr lang="ru-RU" sz="2000" b="1" dirty="0" smtClean="0"/>
              <a:t> </a:t>
            </a:r>
            <a:r>
              <a:rPr lang="ru-RU" sz="2000" b="1" dirty="0"/>
              <a:t>вена</a:t>
            </a:r>
          </a:p>
        </p:txBody>
      </p:sp>
    </p:spTree>
    <p:extLst>
      <p:ext uri="{BB962C8B-B14F-4D97-AF65-F5344CB8AC3E}">
        <p14:creationId xmlns:p14="http://schemas.microsoft.com/office/powerpoint/2010/main" val="75497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388640"/>
            <a:ext cx="3888432" cy="1240160"/>
          </a:xfrm>
        </p:spPr>
        <p:txBody>
          <a:bodyPr>
            <a:normAutofit fontScale="90000"/>
          </a:bodyPr>
          <a:lstStyle/>
          <a:p>
            <a:r>
              <a:rPr lang="ru-RU" sz="4000" b="1" dirty="0" err="1"/>
              <a:t>Провідна</a:t>
            </a:r>
            <a:r>
              <a:rPr lang="ru-RU" sz="4000" b="1" dirty="0"/>
              <a:t> система </a:t>
            </a:r>
            <a:r>
              <a:rPr lang="ru-RU" sz="4000" b="1" dirty="0" err="1"/>
              <a:t>серця</a:t>
            </a:r>
            <a:r>
              <a:rPr lang="ru-RU" sz="4000" b="1" dirty="0"/>
              <a:t> (схема):</a:t>
            </a:r>
            <a:endParaRPr lang="ru-RU" sz="4000" dirty="0"/>
          </a:p>
        </p:txBody>
      </p:sp>
      <p:pic>
        <p:nvPicPr>
          <p:cNvPr id="30724" name="Picture 4" descr="http://vmede.org/sait/content/Anatomija_sapin_2/5_files/mb4_02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4664"/>
            <a:ext cx="5220072" cy="647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700808"/>
            <a:ext cx="352839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1 - синусно-</a:t>
            </a:r>
            <a:r>
              <a:rPr lang="ru-RU" sz="1600" dirty="0" err="1"/>
              <a:t>передсердний</a:t>
            </a:r>
            <a:r>
              <a:rPr lang="ru-RU" sz="1600" dirty="0"/>
              <a:t> </a:t>
            </a:r>
            <a:r>
              <a:rPr lang="ru-RU" sz="1600" dirty="0" err="1"/>
              <a:t>вузол</a:t>
            </a:r>
            <a:r>
              <a:rPr lang="ru-RU" sz="1600" dirty="0"/>
              <a:t>;</a:t>
            </a:r>
          </a:p>
          <a:p>
            <a:r>
              <a:rPr lang="ru-RU" sz="1600" dirty="0"/>
              <a:t>2 - </a:t>
            </a:r>
            <a:r>
              <a:rPr lang="ru-RU" sz="1600" dirty="0" err="1"/>
              <a:t>ліве</a:t>
            </a:r>
            <a:r>
              <a:rPr lang="ru-RU" sz="1600" dirty="0"/>
              <a:t> </a:t>
            </a:r>
            <a:r>
              <a:rPr lang="ru-RU" sz="1600" dirty="0" err="1"/>
              <a:t>передсердя</a:t>
            </a:r>
            <a:r>
              <a:rPr lang="ru-RU" sz="1600" dirty="0"/>
              <a:t>;</a:t>
            </a:r>
          </a:p>
          <a:p>
            <a:r>
              <a:rPr lang="ru-RU" sz="1600" dirty="0"/>
              <a:t>3 - </a:t>
            </a:r>
            <a:r>
              <a:rPr lang="ru-RU" sz="1600" dirty="0" err="1" smtClean="0"/>
              <a:t>передсердно-шлуночкова</a:t>
            </a:r>
            <a:r>
              <a:rPr lang="ru-RU" sz="1600" dirty="0" smtClean="0"/>
              <a:t> перегородка;</a:t>
            </a:r>
            <a:endParaRPr lang="ru-RU" sz="1600" dirty="0"/>
          </a:p>
          <a:p>
            <a:r>
              <a:rPr lang="ru-RU" sz="1600" dirty="0"/>
              <a:t>4 - </a:t>
            </a:r>
            <a:r>
              <a:rPr lang="ru-RU" sz="1600" dirty="0" err="1"/>
              <a:t>передсердно-шлуночковий</a:t>
            </a:r>
            <a:r>
              <a:rPr lang="ru-RU" sz="1600" dirty="0"/>
              <a:t> </a:t>
            </a:r>
            <a:r>
              <a:rPr lang="ru-RU" sz="1600" dirty="0" err="1"/>
              <a:t>вузол</a:t>
            </a:r>
            <a:r>
              <a:rPr lang="ru-RU" sz="1600" dirty="0"/>
              <a:t>;</a:t>
            </a:r>
          </a:p>
          <a:p>
            <a:r>
              <a:rPr lang="ru-RU" sz="1600" dirty="0"/>
              <a:t>5 - </a:t>
            </a:r>
            <a:r>
              <a:rPr lang="ru-RU" sz="1600" dirty="0" err="1"/>
              <a:t>передсердно-шлуночковий</a:t>
            </a:r>
            <a:r>
              <a:rPr lang="ru-RU" sz="1600" dirty="0"/>
              <a:t> пучок;</a:t>
            </a:r>
          </a:p>
          <a:p>
            <a:r>
              <a:rPr lang="ru-RU" sz="1600" dirty="0"/>
              <a:t>6 - </a:t>
            </a:r>
            <a:r>
              <a:rPr lang="ru-RU" sz="1600" dirty="0" err="1"/>
              <a:t>ліва</a:t>
            </a:r>
            <a:r>
              <a:rPr lang="ru-RU" sz="1600" dirty="0"/>
              <a:t> </a:t>
            </a:r>
            <a:r>
              <a:rPr lang="ru-RU" sz="1600" dirty="0" err="1"/>
              <a:t>ніжка</a:t>
            </a:r>
            <a:r>
              <a:rPr lang="ru-RU" sz="1600" dirty="0"/>
              <a:t> предсердно-желудочкового пучка;</a:t>
            </a:r>
          </a:p>
          <a:p>
            <a:r>
              <a:rPr lang="ru-RU" sz="1600" dirty="0"/>
              <a:t>7 - права </a:t>
            </a:r>
            <a:r>
              <a:rPr lang="ru-RU" sz="1600" dirty="0" err="1"/>
              <a:t>ніжка</a:t>
            </a:r>
            <a:r>
              <a:rPr lang="ru-RU" sz="1600" dirty="0"/>
              <a:t> предсердно-желудочкового пучка;</a:t>
            </a:r>
          </a:p>
          <a:p>
            <a:r>
              <a:rPr lang="ru-RU" sz="1600" dirty="0"/>
              <a:t>8 - </a:t>
            </a:r>
            <a:r>
              <a:rPr lang="ru-RU" sz="1600" dirty="0" err="1"/>
              <a:t>лівий</a:t>
            </a:r>
            <a:r>
              <a:rPr lang="ru-RU" sz="1600" dirty="0"/>
              <a:t> </a:t>
            </a:r>
            <a:r>
              <a:rPr lang="ru-RU" sz="1600" dirty="0" err="1"/>
              <a:t>шлуночок</a:t>
            </a:r>
            <a:r>
              <a:rPr lang="ru-RU" sz="1600" dirty="0"/>
              <a:t>;</a:t>
            </a:r>
          </a:p>
          <a:p>
            <a:r>
              <a:rPr lang="ru-RU" sz="1600" dirty="0"/>
              <a:t>9 - </a:t>
            </a:r>
            <a:r>
              <a:rPr lang="ru-RU" sz="1600" dirty="0" err="1"/>
              <a:t>провідні</a:t>
            </a:r>
            <a:r>
              <a:rPr lang="ru-RU" sz="1600" dirty="0"/>
              <a:t> </a:t>
            </a:r>
            <a:r>
              <a:rPr lang="ru-RU" sz="1600" dirty="0" err="1"/>
              <a:t>м'язові</a:t>
            </a:r>
            <a:r>
              <a:rPr lang="ru-RU" sz="1600" dirty="0"/>
              <a:t> волокна;</a:t>
            </a:r>
          </a:p>
          <a:p>
            <a:r>
              <a:rPr lang="ru-RU" sz="1600" dirty="0"/>
              <a:t>10 - </a:t>
            </a:r>
            <a:r>
              <a:rPr lang="ru-RU" sz="1600" dirty="0" err="1" smtClean="0"/>
              <a:t>міжшлуночкова</a:t>
            </a:r>
            <a:r>
              <a:rPr lang="ru-RU" sz="1600" dirty="0" smtClean="0"/>
              <a:t> </a:t>
            </a:r>
            <a:r>
              <a:rPr lang="ru-RU" sz="1600" dirty="0"/>
              <a:t>перегородки;</a:t>
            </a:r>
          </a:p>
          <a:p>
            <a:r>
              <a:rPr lang="ru-RU" sz="1600" dirty="0"/>
              <a:t>11 - </a:t>
            </a:r>
            <a:r>
              <a:rPr lang="ru-RU" sz="1600" dirty="0" err="1"/>
              <a:t>правий</a:t>
            </a:r>
            <a:r>
              <a:rPr lang="ru-RU" sz="1600" dirty="0"/>
              <a:t> </a:t>
            </a:r>
            <a:r>
              <a:rPr lang="ru-RU" sz="1600" dirty="0" err="1"/>
              <a:t>шлуночок</a:t>
            </a:r>
            <a:r>
              <a:rPr lang="ru-RU" sz="1600" dirty="0"/>
              <a:t>;</a:t>
            </a:r>
          </a:p>
          <a:p>
            <a:r>
              <a:rPr lang="ru-RU" sz="1600" dirty="0"/>
              <a:t>12 - </a:t>
            </a:r>
            <a:r>
              <a:rPr lang="ru-RU" sz="1600" dirty="0" err="1"/>
              <a:t>нижня</a:t>
            </a:r>
            <a:r>
              <a:rPr lang="ru-RU" sz="1600" dirty="0"/>
              <a:t> </a:t>
            </a:r>
            <a:r>
              <a:rPr lang="ru-RU" sz="1600" dirty="0" err="1"/>
              <a:t>порожниста</a:t>
            </a:r>
            <a:r>
              <a:rPr lang="ru-RU" sz="1600" dirty="0"/>
              <a:t> вена;</a:t>
            </a:r>
          </a:p>
          <a:p>
            <a:r>
              <a:rPr lang="ru-RU" sz="1600" dirty="0"/>
              <a:t>13 - праве </a:t>
            </a:r>
            <a:r>
              <a:rPr lang="ru-RU" sz="1600" dirty="0" err="1"/>
              <a:t>передсердя</a:t>
            </a:r>
            <a:r>
              <a:rPr lang="ru-RU" sz="1600" dirty="0"/>
              <a:t>;</a:t>
            </a:r>
          </a:p>
          <a:p>
            <a:r>
              <a:rPr lang="ru-RU" sz="1600" dirty="0"/>
              <a:t>14 - </a:t>
            </a:r>
            <a:r>
              <a:rPr lang="ru-RU" sz="1600" dirty="0" err="1"/>
              <a:t>верхня</a:t>
            </a:r>
            <a:r>
              <a:rPr lang="ru-RU" sz="1600" dirty="0"/>
              <a:t> </a:t>
            </a:r>
            <a:r>
              <a:rPr lang="ru-RU" sz="1600" dirty="0" err="1"/>
              <a:t>порожниста</a:t>
            </a:r>
            <a:r>
              <a:rPr lang="ru-RU" sz="1600" dirty="0"/>
              <a:t> вена</a:t>
            </a:r>
          </a:p>
        </p:txBody>
      </p:sp>
    </p:spTree>
    <p:extLst>
      <p:ext uri="{BB962C8B-B14F-4D97-AF65-F5344CB8AC3E}">
        <p14:creationId xmlns:p14="http://schemas.microsoft.com/office/powerpoint/2010/main" val="267991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04664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8000" b="1" i="1" dirty="0">
                <a:solidFill>
                  <a:srgbClr val="C00000"/>
                </a:solidFill>
              </a:rPr>
              <a:t>Серце,</a:t>
            </a:r>
            <a:r>
              <a:rPr lang="uk-UA" sz="8000" dirty="0">
                <a:solidFill>
                  <a:srgbClr val="C00000"/>
                </a:solidFill>
              </a:rPr>
              <a:t> </a:t>
            </a:r>
            <a:r>
              <a:rPr lang="uk-UA" sz="8000" b="1" i="1" dirty="0" err="1">
                <a:solidFill>
                  <a:srgbClr val="C00000"/>
                </a:solidFill>
              </a:rPr>
              <a:t>cor</a:t>
            </a:r>
            <a:r>
              <a:rPr lang="uk-UA" sz="8000" dirty="0">
                <a:solidFill>
                  <a:srgbClr val="C00000"/>
                </a:solidFill>
              </a:rPr>
              <a:t> </a:t>
            </a:r>
            <a:endParaRPr lang="ru-RU" sz="8000" dirty="0">
              <a:solidFill>
                <a:srgbClr val="C00000"/>
              </a:solidFill>
            </a:endParaRPr>
          </a:p>
        </p:txBody>
      </p:sp>
      <p:pic>
        <p:nvPicPr>
          <p:cNvPr id="4" name="Picture 2" descr="Картинки по запросу серце люди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54461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246" y="2852936"/>
            <a:ext cx="209550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12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14184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Провідна система серця</a:t>
            </a:r>
            <a:endParaRPr lang="ru-RU" dirty="0"/>
          </a:p>
        </p:txBody>
      </p:sp>
      <p:pic>
        <p:nvPicPr>
          <p:cNvPr id="20484" name="Picture 4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24"/>
            <a:ext cx="3563888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80728"/>
            <a:ext cx="565212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93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51886"/>
            <a:ext cx="6781800" cy="77285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Перикард</a:t>
            </a:r>
            <a:endParaRPr lang="ru-RU" dirty="0"/>
          </a:p>
        </p:txBody>
      </p:sp>
      <p:pic>
        <p:nvPicPr>
          <p:cNvPr id="31746" name="Picture 2" descr="http://vmede.org/sait/content/Anatomija_bili4_t2/10_files/mb4_29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504825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48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7" y="404664"/>
            <a:ext cx="7776864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Судини</a:t>
            </a:r>
            <a:r>
              <a:rPr lang="ru-RU" b="1" dirty="0" smtClean="0"/>
              <a:t> </a:t>
            </a:r>
            <a:r>
              <a:rPr lang="ru-RU" b="1" dirty="0" err="1" smtClean="0"/>
              <a:t>серця</a:t>
            </a:r>
            <a:endParaRPr lang="ru-RU" dirty="0"/>
          </a:p>
        </p:txBody>
      </p:sp>
      <p:pic>
        <p:nvPicPr>
          <p:cNvPr id="2058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38" y="1556790"/>
            <a:ext cx="4657845" cy="530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1"/>
            <a:ext cx="4788024" cy="530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1091824"/>
            <a:ext cx="2327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/>
              <a:t>Вигляд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спереду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42968" y="1095126"/>
            <a:ext cx="1977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/>
              <a:t>Вигляд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ззаду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4303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4917" y="350234"/>
            <a:ext cx="7551499" cy="77451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Коронарні артерії</a:t>
            </a:r>
            <a:endParaRPr lang="ru-RU" dirty="0"/>
          </a:p>
        </p:txBody>
      </p:sp>
      <p:pic>
        <p:nvPicPr>
          <p:cNvPr id="1434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41351"/>
            <a:ext cx="8712968" cy="568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83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29000"/>
            <a:ext cx="471601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8" y="404664"/>
            <a:ext cx="537049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9" y="2296528"/>
            <a:ext cx="68580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47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700808"/>
            <a:ext cx="3309764" cy="936104"/>
          </a:xfrm>
        </p:spPr>
        <p:txBody>
          <a:bodyPr>
            <a:noAutofit/>
          </a:bodyPr>
          <a:lstStyle/>
          <a:p>
            <a:pPr algn="ctr"/>
            <a:r>
              <a:rPr lang="uk-UA" sz="6000" dirty="0" smtClean="0"/>
              <a:t>Вени </a:t>
            </a:r>
            <a:r>
              <a:rPr lang="uk-UA" sz="6000" dirty="0" err="1" smtClean="0"/>
              <a:t>сердца</a:t>
            </a:r>
            <a:endParaRPr lang="ru-RU" sz="6000" dirty="0"/>
          </a:p>
        </p:txBody>
      </p:sp>
      <p:pic>
        <p:nvPicPr>
          <p:cNvPr id="16388" name="Picture 4" descr="ÐÐ°ÑÑÐ¸Ð½ÐºÐ¸ Ð¿Ð¾ Ð·Ð°Ð¿ÑÐ¾ÑÑ Ð²ÐµÐ½Ñ ÑÐµÑÐ´ÑÐ° Ð°Ð½Ð°ÑÐ¾Ð¼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"/>
            <a:ext cx="51125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25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781800" cy="1224136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Топографія</a:t>
            </a:r>
            <a:r>
              <a:rPr lang="ru-RU" dirty="0" smtClean="0"/>
              <a:t> </a:t>
            </a:r>
            <a:r>
              <a:rPr lang="ru-RU" dirty="0" err="1" smtClean="0"/>
              <a:t>серця</a:t>
            </a:r>
            <a:endParaRPr lang="ru-RU" dirty="0"/>
          </a:p>
        </p:txBody>
      </p:sp>
      <p:pic>
        <p:nvPicPr>
          <p:cNvPr id="1032" name="Picture 8" descr="http://vmede.org/sait/content/Anatomija_bili4_t2/10_files/mb4_27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6" y="1844824"/>
            <a:ext cx="5057775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94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4188" y="404664"/>
            <a:ext cx="6781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err="1" smtClean="0"/>
              <a:t>Голотопія</a:t>
            </a:r>
            <a:r>
              <a:rPr lang="uk-UA" dirty="0" smtClean="0"/>
              <a:t> і </a:t>
            </a:r>
            <a:r>
              <a:rPr lang="uk-UA" dirty="0" err="1" smtClean="0"/>
              <a:t>скелетотопія</a:t>
            </a:r>
            <a:r>
              <a:rPr lang="uk-UA" dirty="0" smtClean="0"/>
              <a:t> серця</a:t>
            </a:r>
            <a:endParaRPr lang="ru-RU" dirty="0"/>
          </a:p>
        </p:txBody>
      </p:sp>
      <p:pic>
        <p:nvPicPr>
          <p:cNvPr id="3" name="Picture 4" descr="http://vmede.org/sait/content/Anatomija_bili4_t2/10_files/mb4_31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32" y="2237680"/>
            <a:ext cx="410445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2936"/>
            <a:ext cx="4392488" cy="327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78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781800" cy="1008112"/>
          </a:xfrm>
        </p:spPr>
        <p:txBody>
          <a:bodyPr/>
          <a:lstStyle/>
          <a:p>
            <a:pPr algn="ctr"/>
            <a:r>
              <a:rPr lang="uk-UA" dirty="0" err="1" smtClean="0"/>
              <a:t>Синтопія</a:t>
            </a:r>
            <a:r>
              <a:rPr lang="uk-UA" dirty="0" smtClean="0"/>
              <a:t> серця</a:t>
            </a:r>
            <a:endParaRPr lang="ru-RU" dirty="0"/>
          </a:p>
        </p:txBody>
      </p:sp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052736"/>
            <a:ext cx="5832647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84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232148"/>
          </a:xfrm>
        </p:spPr>
        <p:txBody>
          <a:bodyPr>
            <a:noAutofit/>
          </a:bodyPr>
          <a:lstStyle/>
          <a:p>
            <a:pPr algn="ctr"/>
            <a:r>
              <a:rPr lang="ru-RU" sz="4400" dirty="0" err="1" smtClean="0"/>
              <a:t>Проекція</a:t>
            </a:r>
            <a:r>
              <a:rPr lang="ru-RU" sz="4400" dirty="0" smtClean="0"/>
              <a:t> меж </a:t>
            </a:r>
            <a:r>
              <a:rPr lang="ru-RU" sz="4400" dirty="0" err="1" smtClean="0"/>
              <a:t>серця</a:t>
            </a:r>
            <a:r>
              <a:rPr lang="ru-RU" sz="4400" dirty="0" smtClean="0"/>
              <a:t> </a:t>
            </a:r>
            <a:r>
              <a:rPr lang="ru-RU" sz="4400" dirty="0"/>
              <a:t>на </a:t>
            </a:r>
            <a:r>
              <a:rPr lang="ru-RU" sz="4400" dirty="0" err="1" smtClean="0"/>
              <a:t>передню</a:t>
            </a:r>
            <a:r>
              <a:rPr lang="ru-RU" sz="4400" dirty="0" smtClean="0"/>
              <a:t> </a:t>
            </a:r>
            <a:r>
              <a:rPr lang="ru-RU" sz="4400" dirty="0" err="1" smtClean="0"/>
              <a:t>грудну</a:t>
            </a:r>
            <a:r>
              <a:rPr lang="ru-RU" sz="4400" dirty="0" smtClean="0"/>
              <a:t> </a:t>
            </a:r>
            <a:r>
              <a:rPr lang="ru-RU" sz="4400" dirty="0" err="1" smtClean="0"/>
              <a:t>стінку</a:t>
            </a:r>
            <a:endParaRPr lang="ru-RU" sz="4400" dirty="0"/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9"/>
          <a:stretch/>
        </p:blipFill>
        <p:spPr bwMode="auto">
          <a:xfrm>
            <a:off x="899592" y="1628801"/>
            <a:ext cx="7344816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78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60840" cy="776435"/>
          </a:xfrm>
        </p:spPr>
        <p:txBody>
          <a:bodyPr>
            <a:noAutofit/>
          </a:bodyPr>
          <a:lstStyle/>
          <a:p>
            <a:r>
              <a:rPr lang="uk-UA" dirty="0" smtClean="0"/>
              <a:t>Зовнішня будова серця</a:t>
            </a:r>
            <a:endParaRPr lang="ru-RU" dirty="0"/>
          </a:p>
        </p:txBody>
      </p:sp>
      <p:pic>
        <p:nvPicPr>
          <p:cNvPr id="1026" name="Picture 2" descr="ÐÐ°ÑÑÐ¸Ð½ÐºÐ¸ Ð¿Ð¾ Ð·Ð°Ð¿ÑÐ¾ÑÑ ÑÐµÑÐ´ÑÐµ Ð²Ð½ÐµÑÐ½ÐµÐµ ÑÑÑÐ¾ÐµÐ½Ð¸Ðµ Ð°Ð½Ð°ÑÐ¾Ð¼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" y="1181099"/>
            <a:ext cx="4953000" cy="56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750" y="1181099"/>
            <a:ext cx="4184250" cy="505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837" y="2857499"/>
            <a:ext cx="49530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50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ÐÐ°ÑÑÐ¸Ð½ÐºÐ¸ Ð¿Ð¾ Ð·Ð°Ð¿ÑÐ¾ÑÑ ÑÐ¸ÑÑÐµÐ¼Ð° Ð²ÐµÑÑÐ½ÐµÐ¹ Ð¿Ð¾Ð»Ð¾Ð¹ Ð²ÐµÐ½Ñ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7" t="20064" r="14927" b="4922"/>
          <a:stretch/>
        </p:blipFill>
        <p:spPr bwMode="auto">
          <a:xfrm>
            <a:off x="0" y="1988840"/>
            <a:ext cx="5836778" cy="455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vmede.org/sait/content/Anatomija_bili4_t2/10_files/mb4_26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62357"/>
            <a:ext cx="4968552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6084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Проекція</a:t>
            </a:r>
            <a:r>
              <a:rPr lang="ru-RU" dirty="0"/>
              <a:t> </a:t>
            </a:r>
            <a:r>
              <a:rPr lang="ru-RU" dirty="0" err="1" smtClean="0"/>
              <a:t>клапанів</a:t>
            </a:r>
            <a:r>
              <a:rPr lang="ru-RU" dirty="0" smtClean="0"/>
              <a:t> </a:t>
            </a:r>
            <a:r>
              <a:rPr lang="ru-RU" dirty="0" err="1" smtClean="0"/>
              <a:t>серця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передню</a:t>
            </a:r>
            <a:r>
              <a:rPr lang="ru-RU" dirty="0"/>
              <a:t> </a:t>
            </a:r>
            <a:r>
              <a:rPr lang="ru-RU" dirty="0" err="1"/>
              <a:t>грудну</a:t>
            </a:r>
            <a:r>
              <a:rPr lang="ru-RU" dirty="0"/>
              <a:t> </a:t>
            </a:r>
            <a:r>
              <a:rPr lang="ru-RU" dirty="0" err="1"/>
              <a:t>стінку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428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7"/>
            <a:ext cx="3995018" cy="41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781800" cy="79208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Серце, вигляд спереду</a:t>
            </a:r>
            <a:endParaRPr lang="ru-RU" dirty="0"/>
          </a:p>
        </p:txBody>
      </p:sp>
      <p:pic>
        <p:nvPicPr>
          <p:cNvPr id="3" name="Picture 2" descr="http://vmede.org/sait/content/Anatomija_bili4_t2/10_files/mb4_14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8" y="1196752"/>
            <a:ext cx="5976664" cy="499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56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ÐÐ»ÐµÑÐµÐ³Ð¾Ð»Ð¾Ð²Ð½Ð¾Ð¹ ÑÑÐ²Ð¾Ð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8006"/>
            <a:ext cx="4380583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49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60840" cy="75738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Серце, вигляд ззаду</a:t>
            </a:r>
            <a:endParaRPr lang="ru-RU" dirty="0"/>
          </a:p>
        </p:txBody>
      </p:sp>
      <p:pic>
        <p:nvPicPr>
          <p:cNvPr id="4" name="Picture 2" descr="http://vmede.org/sait/content/Anatomija_bili4_t2/10_files/mb4_36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62050"/>
            <a:ext cx="504825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53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099" y="582"/>
            <a:ext cx="6781800" cy="1600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3"/>
          <a:stretch/>
        </p:blipFill>
        <p:spPr bwMode="auto">
          <a:xfrm>
            <a:off x="-1" y="620688"/>
            <a:ext cx="9143999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46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mede.org/sait/content/Anatomija_bili4_t2/10_files/mb4_06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6948264" cy="448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ÐÐ°ÑÑÐ¸Ð½ÐºÐ¸ Ð¿Ð¾ Ð·Ð°Ð¿ÑÐ¾ÑÑ Ð¿Ð»ÐµÑÐµÐ³Ð¾Ð»Ð¾Ð²Ð½Ð¾Ð¹ ÑÑÐ²Ð¾Ð» Ð°Ð½Ð°ÑÐ¾Ð¼Ð¸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5" y="908720"/>
            <a:ext cx="4322421" cy="481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98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8373"/>
            <a:ext cx="3888432" cy="71637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/>
              <a:t>Передсердя</a:t>
            </a:r>
            <a:r>
              <a:rPr lang="ru-RU" sz="2400" b="1" dirty="0"/>
              <a:t> і </a:t>
            </a:r>
            <a:r>
              <a:rPr lang="ru-RU" sz="2400" b="1" dirty="0" err="1"/>
              <a:t>шлуночки</a:t>
            </a:r>
            <a:r>
              <a:rPr lang="ru-RU" sz="2400" b="1" dirty="0"/>
              <a:t> </a:t>
            </a:r>
            <a:r>
              <a:rPr lang="ru-RU" sz="2400" b="1" dirty="0" err="1"/>
              <a:t>серця</a:t>
            </a:r>
            <a:r>
              <a:rPr lang="ru-RU" sz="2400" b="1" dirty="0"/>
              <a:t>, </a:t>
            </a:r>
            <a:r>
              <a:rPr lang="ru-RU" sz="2400" b="1" dirty="0" err="1"/>
              <a:t>фронтальний</a:t>
            </a:r>
            <a:r>
              <a:rPr lang="ru-RU" sz="2400" b="1" dirty="0"/>
              <a:t> </a:t>
            </a:r>
            <a:r>
              <a:rPr lang="ru-RU" sz="2400" b="1" dirty="0" err="1" smtClean="0"/>
              <a:t>розріз</a:t>
            </a:r>
            <a:r>
              <a:rPr lang="ru-RU" sz="2400" b="1" dirty="0" smtClean="0"/>
              <a:t>:</a:t>
            </a:r>
            <a:endParaRPr lang="ru-RU" sz="2400" dirty="0"/>
          </a:p>
        </p:txBody>
      </p:sp>
      <p:pic>
        <p:nvPicPr>
          <p:cNvPr id="14340" name="Picture 4" descr="http://vmede.org/sait/content/Anatomija_sapin_2/5_files/mb4_04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4664"/>
            <a:ext cx="5076056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170011"/>
            <a:ext cx="386731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1 - гирла </a:t>
            </a:r>
            <a:r>
              <a:rPr lang="ru-RU" sz="1400" b="1" dirty="0" err="1"/>
              <a:t>правих</a:t>
            </a:r>
            <a:r>
              <a:rPr lang="ru-RU" sz="1400" b="1" dirty="0"/>
              <a:t> </a:t>
            </a:r>
            <a:r>
              <a:rPr lang="ru-RU" sz="1400" b="1" dirty="0" err="1"/>
              <a:t>легеневих</a:t>
            </a:r>
            <a:r>
              <a:rPr lang="ru-RU" sz="1400" b="1" dirty="0"/>
              <a:t> вен;</a:t>
            </a:r>
          </a:p>
          <a:p>
            <a:r>
              <a:rPr lang="ru-RU" sz="1400" b="1" dirty="0"/>
              <a:t>2 - </a:t>
            </a:r>
            <a:r>
              <a:rPr lang="ru-RU" sz="1400" b="1" dirty="0" err="1"/>
              <a:t>ліве</a:t>
            </a:r>
            <a:r>
              <a:rPr lang="ru-RU" sz="1400" b="1" dirty="0"/>
              <a:t> </a:t>
            </a:r>
            <a:r>
              <a:rPr lang="ru-RU" sz="1400" b="1" dirty="0" err="1"/>
              <a:t>передсердя</a:t>
            </a:r>
            <a:r>
              <a:rPr lang="ru-RU" sz="1400" b="1" dirty="0"/>
              <a:t>;</a:t>
            </a:r>
          </a:p>
          <a:p>
            <a:r>
              <a:rPr lang="ru-RU" sz="1400" b="1" dirty="0"/>
              <a:t>3 - </a:t>
            </a:r>
            <a:r>
              <a:rPr lang="ru-RU" sz="1400" b="1" dirty="0" err="1"/>
              <a:t>ліва</a:t>
            </a:r>
            <a:r>
              <a:rPr lang="ru-RU" sz="1400" b="1" dirty="0"/>
              <a:t> </a:t>
            </a:r>
            <a:r>
              <a:rPr lang="ru-RU" sz="1400" b="1" dirty="0" err="1"/>
              <a:t>легенева</a:t>
            </a:r>
            <a:r>
              <a:rPr lang="ru-RU" sz="1400" b="1" dirty="0"/>
              <a:t> вена;</a:t>
            </a:r>
          </a:p>
          <a:p>
            <a:r>
              <a:rPr lang="ru-RU" sz="1400" b="1" dirty="0"/>
              <a:t>4 </a:t>
            </a:r>
            <a:r>
              <a:rPr lang="ru-RU" sz="1400" b="1" dirty="0" smtClean="0"/>
              <a:t>– </a:t>
            </a:r>
            <a:r>
              <a:rPr lang="ru-RU" sz="1400" b="1" dirty="0" err="1" smtClean="0"/>
              <a:t>міжпередсердна</a:t>
            </a:r>
            <a:r>
              <a:rPr lang="ru-RU" sz="1400" b="1" dirty="0" smtClean="0"/>
              <a:t> перегородка;</a:t>
            </a:r>
            <a:endParaRPr lang="ru-RU" sz="1400" b="1" dirty="0"/>
          </a:p>
          <a:p>
            <a:r>
              <a:rPr lang="ru-RU" sz="1400" b="1" dirty="0"/>
              <a:t>5 - </a:t>
            </a:r>
            <a:r>
              <a:rPr lang="ru-RU" sz="1400" b="1" dirty="0" err="1" smtClean="0"/>
              <a:t>лівий</a:t>
            </a:r>
            <a:r>
              <a:rPr lang="ru-RU" sz="1400" b="1" dirty="0" smtClean="0"/>
              <a:t> </a:t>
            </a:r>
            <a:r>
              <a:rPr lang="ru-RU" sz="1400" b="1" dirty="0" err="1"/>
              <a:t>передсердно-шлуночковий</a:t>
            </a:r>
            <a:r>
              <a:rPr lang="ru-RU" sz="1400" b="1" dirty="0"/>
              <a:t> </a:t>
            </a:r>
            <a:r>
              <a:rPr lang="ru-RU" sz="1400" b="1" dirty="0" err="1"/>
              <a:t>отвір</a:t>
            </a:r>
            <a:r>
              <a:rPr lang="ru-RU" sz="1400" b="1" dirty="0"/>
              <a:t>;</a:t>
            </a:r>
          </a:p>
          <a:p>
            <a:r>
              <a:rPr lang="ru-RU" sz="1400" b="1" dirty="0"/>
              <a:t>6 - </a:t>
            </a:r>
            <a:r>
              <a:rPr lang="ru-RU" sz="1400" b="1" dirty="0" err="1"/>
              <a:t>передня</a:t>
            </a:r>
            <a:r>
              <a:rPr lang="ru-RU" sz="1400" b="1" dirty="0"/>
              <a:t> </a:t>
            </a:r>
            <a:r>
              <a:rPr lang="ru-RU" sz="1400" b="1" dirty="0" err="1"/>
              <a:t>стулка</a:t>
            </a:r>
            <a:r>
              <a:rPr lang="ru-RU" sz="1400" b="1" dirty="0"/>
              <a:t> і </a:t>
            </a:r>
            <a:r>
              <a:rPr lang="ru-RU" sz="1400" b="1" dirty="0" err="1"/>
              <a:t>задня</a:t>
            </a:r>
            <a:r>
              <a:rPr lang="ru-RU" sz="1400" b="1" dirty="0"/>
              <a:t> </a:t>
            </a:r>
            <a:r>
              <a:rPr lang="ru-RU" sz="1400" b="1" dirty="0" err="1"/>
              <a:t>стулка</a:t>
            </a:r>
            <a:r>
              <a:rPr lang="ru-RU" sz="1400" b="1" dirty="0"/>
              <a:t> </a:t>
            </a:r>
            <a:r>
              <a:rPr lang="ru-RU" sz="1400" b="1" dirty="0" err="1"/>
              <a:t>лівого</a:t>
            </a:r>
            <a:r>
              <a:rPr lang="ru-RU" sz="1400" b="1" dirty="0"/>
              <a:t> </a:t>
            </a:r>
            <a:r>
              <a:rPr lang="ru-RU" sz="1400" b="1" dirty="0" err="1" smtClean="0"/>
              <a:t>передсердно-шлуночкового</a:t>
            </a:r>
            <a:r>
              <a:rPr lang="ru-RU" sz="1400" b="1" dirty="0" smtClean="0"/>
              <a:t> </a:t>
            </a:r>
            <a:r>
              <a:rPr lang="ru-RU" sz="1400" b="1" dirty="0"/>
              <a:t>клапана;</a:t>
            </a:r>
          </a:p>
          <a:p>
            <a:r>
              <a:rPr lang="ru-RU" sz="1400" b="1" dirty="0"/>
              <a:t>7 - </a:t>
            </a:r>
            <a:r>
              <a:rPr lang="ru-RU" sz="1400" b="1" dirty="0" err="1" smtClean="0"/>
              <a:t>сухожилкові</a:t>
            </a:r>
            <a:r>
              <a:rPr lang="ru-RU" sz="1400" b="1" dirty="0" smtClean="0"/>
              <a:t> </a:t>
            </a:r>
            <a:r>
              <a:rPr lang="ru-RU" sz="1400" b="1" dirty="0" err="1"/>
              <a:t>хорди</a:t>
            </a:r>
            <a:r>
              <a:rPr lang="ru-RU" sz="1400" b="1" dirty="0"/>
              <a:t>;</a:t>
            </a:r>
          </a:p>
          <a:p>
            <a:r>
              <a:rPr lang="ru-RU" sz="1400" b="1" dirty="0"/>
              <a:t>8 - </a:t>
            </a:r>
            <a:r>
              <a:rPr lang="ru-RU" sz="1400" b="1" dirty="0" err="1"/>
              <a:t>лівий</a:t>
            </a:r>
            <a:r>
              <a:rPr lang="ru-RU" sz="1400" b="1" dirty="0"/>
              <a:t> </a:t>
            </a:r>
            <a:r>
              <a:rPr lang="ru-RU" sz="1400" b="1" dirty="0" err="1"/>
              <a:t>шлуночок</a:t>
            </a:r>
            <a:r>
              <a:rPr lang="ru-RU" sz="1400" b="1" dirty="0"/>
              <a:t>;</a:t>
            </a:r>
          </a:p>
          <a:p>
            <a:r>
              <a:rPr lang="ru-RU" sz="1400" b="1" dirty="0"/>
              <a:t>9 - </a:t>
            </a:r>
            <a:r>
              <a:rPr lang="ru-RU" sz="1400" b="1" dirty="0" err="1"/>
              <a:t>міокард</a:t>
            </a:r>
            <a:r>
              <a:rPr lang="ru-RU" sz="1400" b="1" dirty="0"/>
              <a:t> </a:t>
            </a:r>
            <a:r>
              <a:rPr lang="ru-RU" sz="1400" b="1" dirty="0" err="1"/>
              <a:t>лівого</a:t>
            </a:r>
            <a:r>
              <a:rPr lang="ru-RU" sz="1400" b="1" dirty="0"/>
              <a:t> </a:t>
            </a:r>
            <a:r>
              <a:rPr lang="ru-RU" sz="1400" b="1" dirty="0" err="1"/>
              <a:t>шлуночка</a:t>
            </a:r>
            <a:r>
              <a:rPr lang="ru-RU" sz="1400" b="1" dirty="0"/>
              <a:t>;</a:t>
            </a:r>
          </a:p>
          <a:p>
            <a:r>
              <a:rPr lang="ru-RU" sz="1400" b="1" dirty="0"/>
              <a:t>10 - </a:t>
            </a:r>
            <a:r>
              <a:rPr lang="ru-RU" sz="1400" b="1" dirty="0" err="1" smtClean="0"/>
              <a:t>міжшлуночкова</a:t>
            </a:r>
            <a:r>
              <a:rPr lang="ru-RU" sz="1400" b="1" dirty="0" smtClean="0"/>
              <a:t> перегородка </a:t>
            </a:r>
            <a:r>
              <a:rPr lang="ru-RU" sz="1400" b="1" dirty="0"/>
              <a:t>(</a:t>
            </a:r>
            <a:r>
              <a:rPr lang="ru-RU" sz="1400" b="1" dirty="0" err="1"/>
              <a:t>м'язова</a:t>
            </a:r>
            <a:r>
              <a:rPr lang="ru-RU" sz="1400" b="1" dirty="0"/>
              <a:t> </a:t>
            </a:r>
            <a:r>
              <a:rPr lang="ru-RU" sz="1400" b="1" dirty="0" err="1"/>
              <a:t>частина</a:t>
            </a:r>
            <a:r>
              <a:rPr lang="ru-RU" sz="1400" b="1" dirty="0"/>
              <a:t>);</a:t>
            </a:r>
          </a:p>
          <a:p>
            <a:r>
              <a:rPr lang="ru-RU" sz="1400" b="1" dirty="0"/>
              <a:t>11 - </a:t>
            </a:r>
            <a:r>
              <a:rPr lang="ru-RU" sz="1400" b="1" dirty="0" err="1"/>
              <a:t>верхівка</a:t>
            </a:r>
            <a:r>
              <a:rPr lang="ru-RU" sz="1400" b="1" dirty="0"/>
              <a:t> </a:t>
            </a:r>
            <a:r>
              <a:rPr lang="ru-RU" sz="1400" b="1" dirty="0" err="1"/>
              <a:t>серця</a:t>
            </a:r>
            <a:r>
              <a:rPr lang="ru-RU" sz="1400" b="1" dirty="0"/>
              <a:t>;</a:t>
            </a:r>
          </a:p>
          <a:p>
            <a:r>
              <a:rPr lang="ru-RU" sz="1400" b="1" dirty="0"/>
              <a:t>12 - </a:t>
            </a:r>
            <a:r>
              <a:rPr lang="ru-RU" sz="1400" b="1" dirty="0" err="1"/>
              <a:t>правий</a:t>
            </a:r>
            <a:r>
              <a:rPr lang="ru-RU" sz="1400" b="1" dirty="0"/>
              <a:t> </a:t>
            </a:r>
            <a:r>
              <a:rPr lang="ru-RU" sz="1400" b="1" dirty="0" err="1"/>
              <a:t>шлуночок</a:t>
            </a:r>
            <a:r>
              <a:rPr lang="ru-RU" sz="1400" b="1" dirty="0"/>
              <a:t>;</a:t>
            </a:r>
          </a:p>
          <a:p>
            <a:r>
              <a:rPr lang="ru-RU" sz="1400" b="1" dirty="0"/>
              <a:t>13 - </a:t>
            </a:r>
            <a:r>
              <a:rPr lang="ru-RU" sz="1400" b="1" dirty="0" err="1"/>
              <a:t>міокард</a:t>
            </a:r>
            <a:r>
              <a:rPr lang="ru-RU" sz="1400" b="1" dirty="0"/>
              <a:t> правого </a:t>
            </a:r>
            <a:r>
              <a:rPr lang="ru-RU" sz="1400" b="1" dirty="0" err="1"/>
              <a:t>шлуночка</a:t>
            </a:r>
            <a:r>
              <a:rPr lang="ru-RU" sz="1400" b="1" dirty="0"/>
              <a:t>;</a:t>
            </a:r>
          </a:p>
          <a:p>
            <a:r>
              <a:rPr lang="ru-RU" sz="1400" b="1" dirty="0"/>
              <a:t>14 - </a:t>
            </a:r>
            <a:r>
              <a:rPr lang="ru-RU" sz="1400" b="1" dirty="0" err="1"/>
              <a:t>перетинкова</a:t>
            </a:r>
            <a:r>
              <a:rPr lang="ru-RU" sz="1400" b="1" dirty="0"/>
              <a:t> </a:t>
            </a:r>
            <a:r>
              <a:rPr lang="ru-RU" sz="1400" b="1" dirty="0" err="1"/>
              <a:t>частина</a:t>
            </a:r>
            <a:r>
              <a:rPr lang="ru-RU" sz="1400" b="1" dirty="0"/>
              <a:t> </a:t>
            </a:r>
            <a:r>
              <a:rPr lang="ru-RU" sz="1400" b="1" dirty="0" err="1"/>
              <a:t>міжшлуночкової</a:t>
            </a:r>
            <a:r>
              <a:rPr lang="ru-RU" sz="1400" b="1" dirty="0"/>
              <a:t> перегородки;</a:t>
            </a:r>
          </a:p>
          <a:p>
            <a:r>
              <a:rPr lang="ru-RU" sz="1400" b="1" dirty="0"/>
              <a:t>15 - </a:t>
            </a:r>
            <a:r>
              <a:rPr lang="ru-RU" sz="1400" b="1" dirty="0" err="1"/>
              <a:t>стулки</a:t>
            </a:r>
            <a:r>
              <a:rPr lang="ru-RU" sz="1400" b="1" dirty="0"/>
              <a:t> правого </a:t>
            </a:r>
            <a:r>
              <a:rPr lang="ru-RU" sz="1400" b="1" dirty="0" err="1" smtClean="0"/>
              <a:t>передсердношлуночкового</a:t>
            </a:r>
            <a:r>
              <a:rPr lang="ru-RU" sz="1400" b="1" dirty="0" smtClean="0"/>
              <a:t> </a:t>
            </a:r>
            <a:r>
              <a:rPr lang="ru-RU" sz="1400" b="1" dirty="0"/>
              <a:t>клапана;</a:t>
            </a:r>
          </a:p>
          <a:p>
            <a:r>
              <a:rPr lang="ru-RU" sz="1400" b="1" dirty="0"/>
              <a:t>16 - </a:t>
            </a:r>
            <a:r>
              <a:rPr lang="ru-RU" sz="1400" b="1" dirty="0" err="1" smtClean="0"/>
              <a:t>правий</a:t>
            </a:r>
            <a:r>
              <a:rPr lang="ru-RU" sz="1400" b="1" dirty="0" smtClean="0"/>
              <a:t> </a:t>
            </a:r>
            <a:r>
              <a:rPr lang="ru-RU" sz="1400" b="1" dirty="0" err="1"/>
              <a:t>передсердно-шлуночковий</a:t>
            </a:r>
            <a:r>
              <a:rPr lang="ru-RU" sz="1400" b="1" dirty="0"/>
              <a:t> </a:t>
            </a:r>
            <a:r>
              <a:rPr lang="ru-RU" sz="1400" b="1" dirty="0" err="1"/>
              <a:t>отвір</a:t>
            </a:r>
            <a:r>
              <a:rPr lang="ru-RU" sz="1400" b="1" dirty="0"/>
              <a:t>;</a:t>
            </a:r>
          </a:p>
          <a:p>
            <a:r>
              <a:rPr lang="ru-RU" sz="1400" b="1" dirty="0"/>
              <a:t>17 - </a:t>
            </a:r>
            <a:r>
              <a:rPr lang="ru-RU" sz="1400" b="1" dirty="0" err="1"/>
              <a:t>отвір</a:t>
            </a:r>
            <a:r>
              <a:rPr lang="ru-RU" sz="1400" b="1" dirty="0"/>
              <a:t> </a:t>
            </a:r>
            <a:r>
              <a:rPr lang="ru-RU" sz="1400" b="1" dirty="0" err="1"/>
              <a:t>вінцевого</a:t>
            </a:r>
            <a:r>
              <a:rPr lang="ru-RU" sz="1400" b="1" dirty="0"/>
              <a:t> синуса;</a:t>
            </a:r>
          </a:p>
          <a:p>
            <a:r>
              <a:rPr lang="ru-RU" sz="1400" b="1" dirty="0"/>
              <a:t>18 - праве </a:t>
            </a:r>
            <a:r>
              <a:rPr lang="ru-RU" sz="1400" b="1" dirty="0" err="1"/>
              <a:t>передсердя</a:t>
            </a:r>
            <a:r>
              <a:rPr lang="ru-RU" sz="1400" b="1" dirty="0"/>
              <a:t>;</a:t>
            </a:r>
          </a:p>
          <a:p>
            <a:r>
              <a:rPr lang="ru-RU" sz="1400" b="1" dirty="0"/>
              <a:t>19 - </a:t>
            </a:r>
            <a:r>
              <a:rPr lang="ru-RU" sz="1400" b="1" dirty="0" err="1" smtClean="0"/>
              <a:t>гребінчасті</a:t>
            </a:r>
            <a:r>
              <a:rPr lang="ru-RU" sz="1400" b="1" dirty="0" smtClean="0"/>
              <a:t> </a:t>
            </a:r>
            <a:r>
              <a:rPr lang="ru-RU" sz="1400" b="1" dirty="0" err="1"/>
              <a:t>м'язи</a:t>
            </a:r>
            <a:r>
              <a:rPr lang="ru-RU" sz="1400" b="1" dirty="0"/>
              <a:t>;</a:t>
            </a:r>
          </a:p>
          <a:p>
            <a:r>
              <a:rPr lang="ru-RU" sz="1400" b="1" dirty="0"/>
              <a:t>20 - гирло </a:t>
            </a:r>
            <a:r>
              <a:rPr lang="ru-RU" sz="1400" b="1" dirty="0" err="1"/>
              <a:t>нижньої</a:t>
            </a:r>
            <a:r>
              <a:rPr lang="ru-RU" sz="1400" b="1" dirty="0"/>
              <a:t> </a:t>
            </a:r>
            <a:r>
              <a:rPr lang="ru-RU" sz="1400" b="1" dirty="0" err="1"/>
              <a:t>порожнистої</a:t>
            </a:r>
            <a:r>
              <a:rPr lang="ru-RU" sz="1400" b="1" dirty="0"/>
              <a:t> </a:t>
            </a:r>
            <a:r>
              <a:rPr lang="ru-RU" sz="1400" b="1" dirty="0" err="1"/>
              <a:t>вени</a:t>
            </a:r>
            <a:r>
              <a:rPr lang="ru-RU" sz="1400" b="1" dirty="0"/>
              <a:t>;</a:t>
            </a:r>
          </a:p>
          <a:p>
            <a:r>
              <a:rPr lang="ru-RU" sz="1400" b="1" dirty="0"/>
              <a:t>21 - овальна ямка</a:t>
            </a:r>
          </a:p>
        </p:txBody>
      </p:sp>
    </p:spTree>
    <p:extLst>
      <p:ext uri="{BB962C8B-B14F-4D97-AF65-F5344CB8AC3E}">
        <p14:creationId xmlns:p14="http://schemas.microsoft.com/office/powerpoint/2010/main" val="258901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16608</TotalTime>
  <Words>369</Words>
  <Application>Microsoft Office PowerPoint</Application>
  <PresentationFormat>Экран (4:3)</PresentationFormat>
  <Paragraphs>72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NewsPrint</vt:lpstr>
      <vt:lpstr>СЕРЦЕВО-СУДИННА СИСТЕМА</vt:lpstr>
      <vt:lpstr>Серце, cor </vt:lpstr>
      <vt:lpstr>Зовнішня будова серця</vt:lpstr>
      <vt:lpstr>Серце, вигляд спереду</vt:lpstr>
      <vt:lpstr>Презентация PowerPoint</vt:lpstr>
      <vt:lpstr>Серце, вигляд ззаду</vt:lpstr>
      <vt:lpstr>Презентация PowerPoint</vt:lpstr>
      <vt:lpstr>Презентация PowerPoint</vt:lpstr>
      <vt:lpstr>Передсердя і шлуночки серця, фронтальний розріз:</vt:lpstr>
      <vt:lpstr>Права половина серця, вид зсередини:</vt:lpstr>
      <vt:lpstr>Ліва половина серця  (А - передсердя і шлуночок,  Б - шлуночок):</vt:lpstr>
      <vt:lpstr>Презентация PowerPoint</vt:lpstr>
      <vt:lpstr>Рух крові в серце  (А - ліва половина серця,  Б - права половина серця) (схема):</vt:lpstr>
      <vt:lpstr>Клапани серця  (А - правий атріовентрикулярний клапан,  Б - лівий атріовентрикулярний клапан):</vt:lpstr>
      <vt:lpstr>Клапани легеневого стовбура (А) і аорти (Б):</vt:lpstr>
      <vt:lpstr>Клапани серця, вид зверху  (А - клапани аорти та легеневого стовбуру закриті, атріовентрикулярні - відкриті, Б - клапани аорти та легеневого стовбуру відкриті, атріовентрикулярні - закриті):</vt:lpstr>
      <vt:lpstr>Будова стінки серця</vt:lpstr>
      <vt:lpstr>М'язова оболонка (міокард) серця, вид спереду:</vt:lpstr>
      <vt:lpstr>Провідна система серця (схема):</vt:lpstr>
      <vt:lpstr>Провідна система серця</vt:lpstr>
      <vt:lpstr>Перикард</vt:lpstr>
      <vt:lpstr>Судини серця</vt:lpstr>
      <vt:lpstr>Коронарні артерії</vt:lpstr>
      <vt:lpstr>Презентация PowerPoint</vt:lpstr>
      <vt:lpstr>Вени сердца</vt:lpstr>
      <vt:lpstr>Топографія серця</vt:lpstr>
      <vt:lpstr>Голотопія і скелетотопія серця</vt:lpstr>
      <vt:lpstr>Синтопія серця</vt:lpstr>
      <vt:lpstr>Проекція меж серця на передню грудну стінку</vt:lpstr>
      <vt:lpstr>Проекція клапанів серця на передню грудну стінку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Tanya</dc:creator>
  <cp:lastModifiedBy>Tanya</cp:lastModifiedBy>
  <cp:revision>178</cp:revision>
  <dcterms:created xsi:type="dcterms:W3CDTF">2018-04-01T12:45:45Z</dcterms:created>
  <dcterms:modified xsi:type="dcterms:W3CDTF">2020-04-25T00:24:07Z</dcterms:modified>
</cp:coreProperties>
</file>